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Override2.xml" ContentType="application/vnd.openxmlformats-officedocument.themeOverr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Override3.xml" ContentType="application/vnd.openxmlformats-officedocument.themeOverr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4"/>
  </p:notesMasterIdLst>
  <p:sldIdLst>
    <p:sldId id="256" r:id="rId2"/>
    <p:sldId id="292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1" r:id="rId21"/>
    <p:sldId id="340" r:id="rId22"/>
    <p:sldId id="342" r:id="rId23"/>
    <p:sldId id="343" r:id="rId24"/>
    <p:sldId id="345" r:id="rId25"/>
    <p:sldId id="346" r:id="rId26"/>
    <p:sldId id="347" r:id="rId27"/>
    <p:sldId id="350" r:id="rId28"/>
    <p:sldId id="351" r:id="rId29"/>
    <p:sldId id="352" r:id="rId30"/>
    <p:sldId id="353" r:id="rId31"/>
    <p:sldId id="354" r:id="rId32"/>
    <p:sldId id="355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6CA0"/>
    <a:srgbClr val="C05A80"/>
    <a:srgbClr val="C05AA0"/>
    <a:srgbClr val="C030A0"/>
    <a:srgbClr val="C06AFF"/>
    <a:srgbClr val="CC9900"/>
    <a:srgbClr val="00CCFF"/>
    <a:srgbClr val="8080C0"/>
    <a:srgbClr val="007FC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52" autoAdjust="0"/>
    <p:restoredTop sz="96005" autoAdjust="0"/>
  </p:normalViewPr>
  <p:slideViewPr>
    <p:cSldViewPr snapToGrid="0">
      <p:cViewPr varScale="1">
        <p:scale>
          <a:sx n="152" d="100"/>
          <a:sy n="152" d="100"/>
        </p:scale>
        <p:origin x="156" y="3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>
            <a:off x="2158676" y="5992474"/>
            <a:ext cx="3233854" cy="892098"/>
          </a:xfrm>
          <a:custGeom>
            <a:avLst/>
            <a:gdLst>
              <a:gd name="connsiteX0" fmla="*/ 7144 w 828675"/>
              <a:gd name="connsiteY0" fmla="*/ 219929 h 228600"/>
              <a:gd name="connsiteX1" fmla="*/ 347186 w 828675"/>
              <a:gd name="connsiteY1" fmla="*/ 124679 h 228600"/>
              <a:gd name="connsiteX2" fmla="*/ 487204 w 828675"/>
              <a:gd name="connsiteY2" fmla="*/ 48479 h 228600"/>
              <a:gd name="connsiteX3" fmla="*/ 527209 w 828675"/>
              <a:gd name="connsiteY3" fmla="*/ 23714 h 228600"/>
              <a:gd name="connsiteX4" fmla="*/ 775811 w 828675"/>
              <a:gd name="connsiteY4" fmla="*/ 83722 h 228600"/>
              <a:gd name="connsiteX5" fmla="*/ 820579 w 828675"/>
              <a:gd name="connsiteY5" fmla="*/ 223739 h 228600"/>
              <a:gd name="connsiteX6" fmla="*/ 7144 w 828675"/>
              <a:gd name="connsiteY6" fmla="*/ 219929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8675" h="228600">
                <a:moveTo>
                  <a:pt x="7144" y="219929"/>
                </a:moveTo>
                <a:cubicBezTo>
                  <a:pt x="7144" y="219929"/>
                  <a:pt x="35719" y="112297"/>
                  <a:pt x="347186" y="124679"/>
                </a:cubicBezTo>
                <a:cubicBezTo>
                  <a:pt x="347186" y="124679"/>
                  <a:pt x="431959" y="114202"/>
                  <a:pt x="487204" y="48479"/>
                </a:cubicBezTo>
                <a:cubicBezTo>
                  <a:pt x="497681" y="36097"/>
                  <a:pt x="511969" y="27524"/>
                  <a:pt x="527209" y="23714"/>
                </a:cubicBezTo>
                <a:cubicBezTo>
                  <a:pt x="588169" y="6569"/>
                  <a:pt x="731044" y="-21053"/>
                  <a:pt x="775811" y="83722"/>
                </a:cubicBezTo>
                <a:cubicBezTo>
                  <a:pt x="775811" y="83722"/>
                  <a:pt x="845344" y="138014"/>
                  <a:pt x="820579" y="223739"/>
                </a:cubicBezTo>
                <a:lnTo>
                  <a:pt x="7144" y="2199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6709148" y="3180"/>
            <a:ext cx="5492088" cy="2003038"/>
          </a:xfrm>
          <a:custGeom>
            <a:avLst/>
            <a:gdLst>
              <a:gd name="connsiteX0" fmla="*/ 0 w 5492088"/>
              <a:gd name="connsiteY0" fmla="*/ 0 h 2003038"/>
              <a:gd name="connsiteX1" fmla="*/ 5492088 w 5492088"/>
              <a:gd name="connsiteY1" fmla="*/ 0 h 2003038"/>
              <a:gd name="connsiteX2" fmla="*/ 5492088 w 5492088"/>
              <a:gd name="connsiteY2" fmla="*/ 1860851 h 2003038"/>
              <a:gd name="connsiteX3" fmla="*/ 5483220 w 5492088"/>
              <a:gd name="connsiteY3" fmla="*/ 1866680 h 2003038"/>
              <a:gd name="connsiteX4" fmla="*/ 3520066 w 5492088"/>
              <a:gd name="connsiteY4" fmla="*/ 1918010 h 2003038"/>
              <a:gd name="connsiteX5" fmla="*/ 2267415 w 5492088"/>
              <a:gd name="connsiteY5" fmla="*/ 1089100 h 2003038"/>
              <a:gd name="connsiteX6" fmla="*/ 1103969 w 5492088"/>
              <a:gd name="connsiteY6" fmla="*/ 568710 h 2003038"/>
              <a:gd name="connsiteX7" fmla="*/ 0 w 5492088"/>
              <a:gd name="connsiteY7" fmla="*/ 0 h 200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2088" h="2003038">
                <a:moveTo>
                  <a:pt x="0" y="0"/>
                </a:moveTo>
                <a:lnTo>
                  <a:pt x="5492088" y="0"/>
                </a:lnTo>
                <a:lnTo>
                  <a:pt x="5492088" y="1860851"/>
                </a:lnTo>
                <a:lnTo>
                  <a:pt x="5483220" y="1866680"/>
                </a:lnTo>
                <a:cubicBezTo>
                  <a:pt x="5394692" y="1918415"/>
                  <a:pt x="4951139" y="2113156"/>
                  <a:pt x="3520066" y="1918010"/>
                </a:cubicBezTo>
                <a:cubicBezTo>
                  <a:pt x="3520066" y="1918010"/>
                  <a:pt x="2839844" y="1843668"/>
                  <a:pt x="2267415" y="1089100"/>
                </a:cubicBezTo>
                <a:cubicBezTo>
                  <a:pt x="2267415" y="1089100"/>
                  <a:pt x="1944027" y="680222"/>
                  <a:pt x="1103969" y="568710"/>
                </a:cubicBezTo>
                <a:cubicBezTo>
                  <a:pt x="1103969" y="568710"/>
                  <a:pt x="0" y="45719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7" name="任意多边形: 形状 6"/>
          <p:cNvSpPr/>
          <p:nvPr/>
        </p:nvSpPr>
        <p:spPr>
          <a:xfrm>
            <a:off x="6438711" y="-37399"/>
            <a:ext cx="3419707" cy="1003610"/>
          </a:xfrm>
          <a:custGeom>
            <a:avLst/>
            <a:gdLst>
              <a:gd name="connsiteX0" fmla="*/ 872967 w 876300"/>
              <a:gd name="connsiteY0" fmla="*/ 10001 h 257175"/>
              <a:gd name="connsiteX1" fmla="*/ 577692 w 876300"/>
              <a:gd name="connsiteY1" fmla="*/ 114776 h 257175"/>
              <a:gd name="connsiteX2" fmla="*/ 412909 w 876300"/>
              <a:gd name="connsiteY2" fmla="*/ 190976 h 257175"/>
              <a:gd name="connsiteX3" fmla="*/ 105252 w 876300"/>
              <a:gd name="connsiteY3" fmla="*/ 210026 h 257175"/>
              <a:gd name="connsiteX4" fmla="*/ 7145 w 876300"/>
              <a:gd name="connsiteY4" fmla="*/ 7144 h 257175"/>
              <a:gd name="connsiteX5" fmla="*/ 872967 w 876300"/>
              <a:gd name="connsiteY5" fmla="*/ 10001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6300" h="257175">
                <a:moveTo>
                  <a:pt x="872967" y="10001"/>
                </a:moveTo>
                <a:cubicBezTo>
                  <a:pt x="872967" y="10001"/>
                  <a:pt x="860585" y="133826"/>
                  <a:pt x="577692" y="114776"/>
                </a:cubicBezTo>
                <a:cubicBezTo>
                  <a:pt x="577692" y="114776"/>
                  <a:pt x="472917" y="102394"/>
                  <a:pt x="412909" y="190976"/>
                </a:cubicBezTo>
                <a:cubicBezTo>
                  <a:pt x="412909" y="190976"/>
                  <a:pt x="276702" y="330994"/>
                  <a:pt x="105252" y="210026"/>
                </a:cubicBezTo>
                <a:cubicBezTo>
                  <a:pt x="105252" y="210026"/>
                  <a:pt x="22384" y="162401"/>
                  <a:pt x="7145" y="7144"/>
                </a:cubicBezTo>
                <a:cubicBezTo>
                  <a:pt x="6192" y="7144"/>
                  <a:pt x="863442" y="10001"/>
                  <a:pt x="872967" y="10001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-18471" y="3884222"/>
            <a:ext cx="4225309" cy="2986903"/>
          </a:xfrm>
          <a:custGeom>
            <a:avLst/>
            <a:gdLst>
              <a:gd name="connsiteX0" fmla="*/ 896650 w 4225309"/>
              <a:gd name="connsiteY0" fmla="*/ 6 h 2986903"/>
              <a:gd name="connsiteX1" fmla="*/ 1474675 w 4225309"/>
              <a:gd name="connsiteY1" fmla="*/ 139623 h 2986903"/>
              <a:gd name="connsiteX2" fmla="*/ 2095428 w 4225309"/>
              <a:gd name="connsiteY2" fmla="*/ 1265898 h 2986903"/>
              <a:gd name="connsiteX3" fmla="*/ 3035845 w 4225309"/>
              <a:gd name="connsiteY3" fmla="*/ 2280657 h 2986903"/>
              <a:gd name="connsiteX4" fmla="*/ 4225309 w 4225309"/>
              <a:gd name="connsiteY4" fmla="*/ 2986900 h 2986903"/>
              <a:gd name="connsiteX5" fmla="*/ 2714 w 4225309"/>
              <a:gd name="connsiteY5" fmla="*/ 2986900 h 2986903"/>
              <a:gd name="connsiteX6" fmla="*/ 1263 w 4225309"/>
              <a:gd name="connsiteY6" fmla="*/ 1066909 h 2986903"/>
              <a:gd name="connsiteX7" fmla="*/ 0 w 4225309"/>
              <a:gd name="connsiteY7" fmla="*/ 921351 h 2986903"/>
              <a:gd name="connsiteX8" fmla="*/ 0 w 4225309"/>
              <a:gd name="connsiteY8" fmla="*/ 168410 h 2986903"/>
              <a:gd name="connsiteX9" fmla="*/ 19718 w 4225309"/>
              <a:gd name="connsiteY9" fmla="*/ 161475 h 2986903"/>
              <a:gd name="connsiteX10" fmla="*/ 896650 w 4225309"/>
              <a:gd name="connsiteY10" fmla="*/ 6 h 298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5309" h="2986903">
                <a:moveTo>
                  <a:pt x="896650" y="6"/>
                </a:moveTo>
                <a:cubicBezTo>
                  <a:pt x="1104783" y="-494"/>
                  <a:pt x="1312053" y="35080"/>
                  <a:pt x="1474675" y="139623"/>
                </a:cubicBezTo>
                <a:cubicBezTo>
                  <a:pt x="1474675" y="139623"/>
                  <a:pt x="2058257" y="299455"/>
                  <a:pt x="2095428" y="1265898"/>
                </a:cubicBezTo>
                <a:cubicBezTo>
                  <a:pt x="2095428" y="1265898"/>
                  <a:pt x="1972762" y="2146842"/>
                  <a:pt x="3035845" y="2280657"/>
                </a:cubicBezTo>
                <a:cubicBezTo>
                  <a:pt x="3035845" y="2280657"/>
                  <a:pt x="4039455" y="2626342"/>
                  <a:pt x="4225309" y="2986900"/>
                </a:cubicBezTo>
                <a:lnTo>
                  <a:pt x="2714" y="2986900"/>
                </a:lnTo>
                <a:cubicBezTo>
                  <a:pt x="2714" y="2989222"/>
                  <a:pt x="7070" y="1890944"/>
                  <a:pt x="1263" y="1066909"/>
                </a:cubicBezTo>
                <a:lnTo>
                  <a:pt x="0" y="921351"/>
                </a:lnTo>
                <a:lnTo>
                  <a:pt x="0" y="168410"/>
                </a:lnTo>
                <a:lnTo>
                  <a:pt x="19718" y="161475"/>
                </a:lnTo>
                <a:cubicBezTo>
                  <a:pt x="144581" y="118678"/>
                  <a:pt x="522012" y="904"/>
                  <a:pt x="896650" y="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671512" y="2801500"/>
            <a:ext cx="10848976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669926" y="1749300"/>
            <a:ext cx="10850562" cy="1040302"/>
          </a:xfrm>
        </p:spPr>
        <p:txBody>
          <a:bodyPr anchor="ctr">
            <a:noAutofit/>
          </a:bodyPr>
          <a:lstStyle>
            <a:lvl1pPr algn="ctr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71512" y="3961068"/>
            <a:ext cx="108489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71512" y="4257339"/>
            <a:ext cx="108489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624516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4625632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4086" y="0"/>
            <a:ext cx="895827" cy="3057236"/>
            <a:chOff x="-4086" y="0"/>
            <a:chExt cx="2009521" cy="6858000"/>
          </a:xfrm>
          <a:solidFill>
            <a:schemeClr val="accent1"/>
          </a:solidFill>
        </p:grpSpPr>
        <p:sp>
          <p:nvSpPr>
            <p:cNvPr id="8" name="任意多边形: 形状 7"/>
            <p:cNvSpPr/>
            <p:nvPr userDrawn="1"/>
          </p:nvSpPr>
          <p:spPr>
            <a:xfrm rot="16200000">
              <a:off x="-1742128" y="1744525"/>
              <a:ext cx="5492088" cy="2003038"/>
            </a:xfrm>
            <a:custGeom>
              <a:avLst/>
              <a:gdLst>
                <a:gd name="connsiteX0" fmla="*/ 0 w 5492088"/>
                <a:gd name="connsiteY0" fmla="*/ 0 h 2003038"/>
                <a:gd name="connsiteX1" fmla="*/ 5492088 w 5492088"/>
                <a:gd name="connsiteY1" fmla="*/ 0 h 2003038"/>
                <a:gd name="connsiteX2" fmla="*/ 5492088 w 5492088"/>
                <a:gd name="connsiteY2" fmla="*/ 1860851 h 2003038"/>
                <a:gd name="connsiteX3" fmla="*/ 5483220 w 5492088"/>
                <a:gd name="connsiteY3" fmla="*/ 1866680 h 2003038"/>
                <a:gd name="connsiteX4" fmla="*/ 3520066 w 5492088"/>
                <a:gd name="connsiteY4" fmla="*/ 1918010 h 2003038"/>
                <a:gd name="connsiteX5" fmla="*/ 2267415 w 5492088"/>
                <a:gd name="connsiteY5" fmla="*/ 1089100 h 2003038"/>
                <a:gd name="connsiteX6" fmla="*/ 1103969 w 5492088"/>
                <a:gd name="connsiteY6" fmla="*/ 568710 h 2003038"/>
                <a:gd name="connsiteX7" fmla="*/ 0 w 5492088"/>
                <a:gd name="connsiteY7" fmla="*/ 0 h 200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2088" h="2003038">
                  <a:moveTo>
                    <a:pt x="0" y="0"/>
                  </a:moveTo>
                  <a:lnTo>
                    <a:pt x="5492088" y="0"/>
                  </a:lnTo>
                  <a:lnTo>
                    <a:pt x="5492088" y="1860851"/>
                  </a:lnTo>
                  <a:lnTo>
                    <a:pt x="5483220" y="1866680"/>
                  </a:lnTo>
                  <a:cubicBezTo>
                    <a:pt x="5394692" y="1918415"/>
                    <a:pt x="4951139" y="2113156"/>
                    <a:pt x="3520066" y="1918010"/>
                  </a:cubicBezTo>
                  <a:cubicBezTo>
                    <a:pt x="3520066" y="1918010"/>
                    <a:pt x="2839844" y="1843668"/>
                    <a:pt x="2267415" y="1089100"/>
                  </a:cubicBezTo>
                  <a:cubicBezTo>
                    <a:pt x="2267415" y="1089100"/>
                    <a:pt x="1944027" y="680222"/>
                    <a:pt x="1103969" y="568710"/>
                  </a:cubicBezTo>
                  <a:cubicBezTo>
                    <a:pt x="1103969" y="568710"/>
                    <a:pt x="0" y="457198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 userDrawn="1"/>
          </p:nvSpPr>
          <p:spPr>
            <a:xfrm rot="16200000">
              <a:off x="-1205374" y="4681607"/>
              <a:ext cx="3377681" cy="975105"/>
            </a:xfrm>
            <a:custGeom>
              <a:avLst/>
              <a:gdLst>
                <a:gd name="connsiteX0" fmla="*/ 3377681 w 3377681"/>
                <a:gd name="connsiteY0" fmla="*/ 2390 h 975105"/>
                <a:gd name="connsiteX1" fmla="*/ 2225389 w 3377681"/>
                <a:gd name="connsiteY1" fmla="*/ 411268 h 975105"/>
                <a:gd name="connsiteX2" fmla="*/ 1582333 w 3377681"/>
                <a:gd name="connsiteY2" fmla="*/ 708634 h 975105"/>
                <a:gd name="connsiteX3" fmla="*/ 381721 w 3377681"/>
                <a:gd name="connsiteY3" fmla="*/ 782976 h 975105"/>
                <a:gd name="connsiteX4" fmla="*/ 12964 w 3377681"/>
                <a:gd name="connsiteY4" fmla="*/ 99979 h 975105"/>
                <a:gd name="connsiteX5" fmla="*/ 0 w 3377681"/>
                <a:gd name="connsiteY5" fmla="*/ 0 h 975105"/>
                <a:gd name="connsiteX6" fmla="*/ 2636158 w 3377681"/>
                <a:gd name="connsiteY6" fmla="*/ 0 h 975105"/>
                <a:gd name="connsiteX7" fmla="*/ 2833537 w 3377681"/>
                <a:gd name="connsiteY7" fmla="*/ 648 h 975105"/>
                <a:gd name="connsiteX8" fmla="*/ 3377681 w 3377681"/>
                <a:gd name="connsiteY8" fmla="*/ 2390 h 975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7681" h="975105">
                  <a:moveTo>
                    <a:pt x="3377681" y="2390"/>
                  </a:moveTo>
                  <a:cubicBezTo>
                    <a:pt x="3377681" y="2390"/>
                    <a:pt x="3329361" y="485610"/>
                    <a:pt x="2225389" y="411268"/>
                  </a:cubicBezTo>
                  <a:cubicBezTo>
                    <a:pt x="2225389" y="411268"/>
                    <a:pt x="1816511" y="362948"/>
                    <a:pt x="1582333" y="708634"/>
                  </a:cubicBezTo>
                  <a:cubicBezTo>
                    <a:pt x="1582333" y="708634"/>
                    <a:pt x="1050794" y="1255046"/>
                    <a:pt x="381721" y="782976"/>
                  </a:cubicBezTo>
                  <a:cubicBezTo>
                    <a:pt x="381721" y="782976"/>
                    <a:pt x="97493" y="619628"/>
                    <a:pt x="12964" y="99979"/>
                  </a:cubicBezTo>
                  <a:lnTo>
                    <a:pt x="0" y="0"/>
                  </a:lnTo>
                  <a:lnTo>
                    <a:pt x="2636158" y="0"/>
                  </a:lnTo>
                  <a:lnTo>
                    <a:pt x="2833537" y="648"/>
                  </a:lnTo>
                  <a:cubicBezTo>
                    <a:pt x="3152334" y="1693"/>
                    <a:pt x="3368389" y="2390"/>
                    <a:pt x="3377681" y="239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V="1">
            <a:off x="10199998" y="3819024"/>
            <a:ext cx="2019710" cy="3057236"/>
            <a:chOff x="9205097" y="0"/>
            <a:chExt cx="3024291" cy="4577871"/>
          </a:xfrm>
          <a:solidFill>
            <a:schemeClr val="accent1"/>
          </a:solidFill>
        </p:grpSpPr>
        <p:sp>
          <p:nvSpPr>
            <p:cNvPr id="13" name="任意多边形: 形状 12"/>
            <p:cNvSpPr/>
            <p:nvPr userDrawn="1"/>
          </p:nvSpPr>
          <p:spPr>
            <a:xfrm rot="5400000" flipV="1">
              <a:off x="8585894" y="619203"/>
              <a:ext cx="4225309" cy="2986903"/>
            </a:xfrm>
            <a:custGeom>
              <a:avLst/>
              <a:gdLst>
                <a:gd name="connsiteX0" fmla="*/ 896650 w 4225309"/>
                <a:gd name="connsiteY0" fmla="*/ 6 h 2986903"/>
                <a:gd name="connsiteX1" fmla="*/ 1474675 w 4225309"/>
                <a:gd name="connsiteY1" fmla="*/ 139623 h 2986903"/>
                <a:gd name="connsiteX2" fmla="*/ 2095428 w 4225309"/>
                <a:gd name="connsiteY2" fmla="*/ 1265898 h 2986903"/>
                <a:gd name="connsiteX3" fmla="*/ 3035845 w 4225309"/>
                <a:gd name="connsiteY3" fmla="*/ 2280657 h 2986903"/>
                <a:gd name="connsiteX4" fmla="*/ 4225309 w 4225309"/>
                <a:gd name="connsiteY4" fmla="*/ 2986900 h 2986903"/>
                <a:gd name="connsiteX5" fmla="*/ 2714 w 4225309"/>
                <a:gd name="connsiteY5" fmla="*/ 2986900 h 2986903"/>
                <a:gd name="connsiteX6" fmla="*/ 1263 w 4225309"/>
                <a:gd name="connsiteY6" fmla="*/ 1066909 h 2986903"/>
                <a:gd name="connsiteX7" fmla="*/ 0 w 4225309"/>
                <a:gd name="connsiteY7" fmla="*/ 921351 h 2986903"/>
                <a:gd name="connsiteX8" fmla="*/ 0 w 4225309"/>
                <a:gd name="connsiteY8" fmla="*/ 168410 h 2986903"/>
                <a:gd name="connsiteX9" fmla="*/ 19718 w 4225309"/>
                <a:gd name="connsiteY9" fmla="*/ 161475 h 2986903"/>
                <a:gd name="connsiteX10" fmla="*/ 896650 w 4225309"/>
                <a:gd name="connsiteY10" fmla="*/ 6 h 2986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25309" h="2986903">
                  <a:moveTo>
                    <a:pt x="896650" y="6"/>
                  </a:moveTo>
                  <a:cubicBezTo>
                    <a:pt x="1104783" y="-494"/>
                    <a:pt x="1312053" y="35080"/>
                    <a:pt x="1474675" y="139623"/>
                  </a:cubicBezTo>
                  <a:cubicBezTo>
                    <a:pt x="1474675" y="139623"/>
                    <a:pt x="2058257" y="299455"/>
                    <a:pt x="2095428" y="1265898"/>
                  </a:cubicBezTo>
                  <a:cubicBezTo>
                    <a:pt x="2095428" y="1265898"/>
                    <a:pt x="1972762" y="2146842"/>
                    <a:pt x="3035845" y="2280657"/>
                  </a:cubicBezTo>
                  <a:cubicBezTo>
                    <a:pt x="3035845" y="2280657"/>
                    <a:pt x="4039455" y="2626342"/>
                    <a:pt x="4225309" y="2986900"/>
                  </a:cubicBezTo>
                  <a:lnTo>
                    <a:pt x="2714" y="2986900"/>
                  </a:lnTo>
                  <a:cubicBezTo>
                    <a:pt x="2714" y="2989222"/>
                    <a:pt x="7070" y="1890944"/>
                    <a:pt x="1263" y="1066909"/>
                  </a:cubicBezTo>
                  <a:lnTo>
                    <a:pt x="0" y="921351"/>
                  </a:lnTo>
                  <a:lnTo>
                    <a:pt x="0" y="168410"/>
                  </a:lnTo>
                  <a:lnTo>
                    <a:pt x="19718" y="161475"/>
                  </a:lnTo>
                  <a:cubicBezTo>
                    <a:pt x="144581" y="118678"/>
                    <a:pt x="522012" y="904"/>
                    <a:pt x="896650" y="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 rot="5400000" flipV="1">
              <a:off x="10166412" y="2514895"/>
              <a:ext cx="3233854" cy="892098"/>
            </a:xfrm>
            <a:custGeom>
              <a:avLst/>
              <a:gdLst>
                <a:gd name="connsiteX0" fmla="*/ 7144 w 828675"/>
                <a:gd name="connsiteY0" fmla="*/ 219929 h 228600"/>
                <a:gd name="connsiteX1" fmla="*/ 347186 w 828675"/>
                <a:gd name="connsiteY1" fmla="*/ 124679 h 228600"/>
                <a:gd name="connsiteX2" fmla="*/ 487204 w 828675"/>
                <a:gd name="connsiteY2" fmla="*/ 48479 h 228600"/>
                <a:gd name="connsiteX3" fmla="*/ 527209 w 828675"/>
                <a:gd name="connsiteY3" fmla="*/ 23714 h 228600"/>
                <a:gd name="connsiteX4" fmla="*/ 775811 w 828675"/>
                <a:gd name="connsiteY4" fmla="*/ 83722 h 228600"/>
                <a:gd name="connsiteX5" fmla="*/ 820579 w 828675"/>
                <a:gd name="connsiteY5" fmla="*/ 223739 h 228600"/>
                <a:gd name="connsiteX6" fmla="*/ 7144 w 828675"/>
                <a:gd name="connsiteY6" fmla="*/ 219929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8675" h="228600">
                  <a:moveTo>
                    <a:pt x="7144" y="219929"/>
                  </a:moveTo>
                  <a:cubicBezTo>
                    <a:pt x="7144" y="219929"/>
                    <a:pt x="35719" y="112297"/>
                    <a:pt x="347186" y="124679"/>
                  </a:cubicBezTo>
                  <a:cubicBezTo>
                    <a:pt x="347186" y="124679"/>
                    <a:pt x="431959" y="114202"/>
                    <a:pt x="487204" y="48479"/>
                  </a:cubicBezTo>
                  <a:cubicBezTo>
                    <a:pt x="497681" y="36097"/>
                    <a:pt x="511969" y="27524"/>
                    <a:pt x="527209" y="23714"/>
                  </a:cubicBezTo>
                  <a:cubicBezTo>
                    <a:pt x="588169" y="6569"/>
                    <a:pt x="731044" y="-21053"/>
                    <a:pt x="775811" y="83722"/>
                  </a:cubicBezTo>
                  <a:cubicBezTo>
                    <a:pt x="775811" y="83722"/>
                    <a:pt x="845344" y="138014"/>
                    <a:pt x="820579" y="223739"/>
                  </a:cubicBezTo>
                  <a:lnTo>
                    <a:pt x="7144" y="21992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2895598" y="1727200"/>
            <a:ext cx="6400802" cy="185099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895598" y="4262926"/>
            <a:ext cx="64008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accent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3966655"/>
            <a:ext cx="640080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7" name="任意多边形: 形状 6"/>
          <p:cNvSpPr/>
          <p:nvPr userDrawn="1"/>
        </p:nvSpPr>
        <p:spPr>
          <a:xfrm rot="16200000">
            <a:off x="-1742128" y="1744525"/>
            <a:ext cx="5492088" cy="2003038"/>
          </a:xfrm>
          <a:custGeom>
            <a:avLst/>
            <a:gdLst>
              <a:gd name="connsiteX0" fmla="*/ 0 w 5492088"/>
              <a:gd name="connsiteY0" fmla="*/ 0 h 2003038"/>
              <a:gd name="connsiteX1" fmla="*/ 5492088 w 5492088"/>
              <a:gd name="connsiteY1" fmla="*/ 0 h 2003038"/>
              <a:gd name="connsiteX2" fmla="*/ 5492088 w 5492088"/>
              <a:gd name="connsiteY2" fmla="*/ 1860851 h 2003038"/>
              <a:gd name="connsiteX3" fmla="*/ 5483220 w 5492088"/>
              <a:gd name="connsiteY3" fmla="*/ 1866680 h 2003038"/>
              <a:gd name="connsiteX4" fmla="*/ 3520066 w 5492088"/>
              <a:gd name="connsiteY4" fmla="*/ 1918010 h 2003038"/>
              <a:gd name="connsiteX5" fmla="*/ 2267415 w 5492088"/>
              <a:gd name="connsiteY5" fmla="*/ 1089100 h 2003038"/>
              <a:gd name="connsiteX6" fmla="*/ 1103969 w 5492088"/>
              <a:gd name="connsiteY6" fmla="*/ 568710 h 2003038"/>
              <a:gd name="connsiteX7" fmla="*/ 0 w 5492088"/>
              <a:gd name="connsiteY7" fmla="*/ 0 h 200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2088" h="2003038">
                <a:moveTo>
                  <a:pt x="0" y="0"/>
                </a:moveTo>
                <a:lnTo>
                  <a:pt x="5492088" y="0"/>
                </a:lnTo>
                <a:lnTo>
                  <a:pt x="5492088" y="1860851"/>
                </a:lnTo>
                <a:lnTo>
                  <a:pt x="5483220" y="1866680"/>
                </a:lnTo>
                <a:cubicBezTo>
                  <a:pt x="5394692" y="1918415"/>
                  <a:pt x="4951139" y="2113156"/>
                  <a:pt x="3520066" y="1918010"/>
                </a:cubicBezTo>
                <a:cubicBezTo>
                  <a:pt x="3520066" y="1918010"/>
                  <a:pt x="2839844" y="1843668"/>
                  <a:pt x="2267415" y="1089100"/>
                </a:cubicBezTo>
                <a:cubicBezTo>
                  <a:pt x="2267415" y="1089100"/>
                  <a:pt x="1944027" y="680222"/>
                  <a:pt x="1103969" y="568710"/>
                </a:cubicBezTo>
                <a:cubicBezTo>
                  <a:pt x="1103969" y="568710"/>
                  <a:pt x="0" y="45719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 rot="16200000">
            <a:off x="-1205374" y="4681607"/>
            <a:ext cx="3377681" cy="975105"/>
          </a:xfrm>
          <a:custGeom>
            <a:avLst/>
            <a:gdLst>
              <a:gd name="connsiteX0" fmla="*/ 3377681 w 3377681"/>
              <a:gd name="connsiteY0" fmla="*/ 2390 h 975105"/>
              <a:gd name="connsiteX1" fmla="*/ 2225389 w 3377681"/>
              <a:gd name="connsiteY1" fmla="*/ 411268 h 975105"/>
              <a:gd name="connsiteX2" fmla="*/ 1582333 w 3377681"/>
              <a:gd name="connsiteY2" fmla="*/ 708634 h 975105"/>
              <a:gd name="connsiteX3" fmla="*/ 381721 w 3377681"/>
              <a:gd name="connsiteY3" fmla="*/ 782976 h 975105"/>
              <a:gd name="connsiteX4" fmla="*/ 12964 w 3377681"/>
              <a:gd name="connsiteY4" fmla="*/ 99979 h 975105"/>
              <a:gd name="connsiteX5" fmla="*/ 0 w 3377681"/>
              <a:gd name="connsiteY5" fmla="*/ 0 h 975105"/>
              <a:gd name="connsiteX6" fmla="*/ 2636158 w 3377681"/>
              <a:gd name="connsiteY6" fmla="*/ 0 h 975105"/>
              <a:gd name="connsiteX7" fmla="*/ 2833537 w 3377681"/>
              <a:gd name="connsiteY7" fmla="*/ 648 h 975105"/>
              <a:gd name="connsiteX8" fmla="*/ 3377681 w 3377681"/>
              <a:gd name="connsiteY8" fmla="*/ 2390 h 97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7681" h="975105">
                <a:moveTo>
                  <a:pt x="3377681" y="2390"/>
                </a:moveTo>
                <a:cubicBezTo>
                  <a:pt x="3377681" y="2390"/>
                  <a:pt x="3329361" y="485610"/>
                  <a:pt x="2225389" y="411268"/>
                </a:cubicBezTo>
                <a:cubicBezTo>
                  <a:pt x="2225389" y="411268"/>
                  <a:pt x="1816511" y="362948"/>
                  <a:pt x="1582333" y="708634"/>
                </a:cubicBezTo>
                <a:cubicBezTo>
                  <a:pt x="1582333" y="708634"/>
                  <a:pt x="1050794" y="1255046"/>
                  <a:pt x="381721" y="782976"/>
                </a:cubicBezTo>
                <a:cubicBezTo>
                  <a:pt x="381721" y="782976"/>
                  <a:pt x="97493" y="619628"/>
                  <a:pt x="12964" y="99979"/>
                </a:cubicBezTo>
                <a:lnTo>
                  <a:pt x="0" y="0"/>
                </a:lnTo>
                <a:lnTo>
                  <a:pt x="2636158" y="0"/>
                </a:lnTo>
                <a:lnTo>
                  <a:pt x="2833537" y="648"/>
                </a:lnTo>
                <a:cubicBezTo>
                  <a:pt x="3152334" y="1693"/>
                  <a:pt x="3368389" y="2390"/>
                  <a:pt x="3377681" y="239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 userDrawn="1"/>
        </p:nvSpPr>
        <p:spPr>
          <a:xfrm rot="5400000" flipV="1">
            <a:off x="8585894" y="619203"/>
            <a:ext cx="4225309" cy="2986903"/>
          </a:xfrm>
          <a:custGeom>
            <a:avLst/>
            <a:gdLst>
              <a:gd name="connsiteX0" fmla="*/ 896650 w 4225309"/>
              <a:gd name="connsiteY0" fmla="*/ 6 h 2986903"/>
              <a:gd name="connsiteX1" fmla="*/ 1474675 w 4225309"/>
              <a:gd name="connsiteY1" fmla="*/ 139623 h 2986903"/>
              <a:gd name="connsiteX2" fmla="*/ 2095428 w 4225309"/>
              <a:gd name="connsiteY2" fmla="*/ 1265898 h 2986903"/>
              <a:gd name="connsiteX3" fmla="*/ 3035845 w 4225309"/>
              <a:gd name="connsiteY3" fmla="*/ 2280657 h 2986903"/>
              <a:gd name="connsiteX4" fmla="*/ 4225309 w 4225309"/>
              <a:gd name="connsiteY4" fmla="*/ 2986900 h 2986903"/>
              <a:gd name="connsiteX5" fmla="*/ 2714 w 4225309"/>
              <a:gd name="connsiteY5" fmla="*/ 2986900 h 2986903"/>
              <a:gd name="connsiteX6" fmla="*/ 1263 w 4225309"/>
              <a:gd name="connsiteY6" fmla="*/ 1066909 h 2986903"/>
              <a:gd name="connsiteX7" fmla="*/ 0 w 4225309"/>
              <a:gd name="connsiteY7" fmla="*/ 921351 h 2986903"/>
              <a:gd name="connsiteX8" fmla="*/ 0 w 4225309"/>
              <a:gd name="connsiteY8" fmla="*/ 168410 h 2986903"/>
              <a:gd name="connsiteX9" fmla="*/ 19718 w 4225309"/>
              <a:gd name="connsiteY9" fmla="*/ 161475 h 2986903"/>
              <a:gd name="connsiteX10" fmla="*/ 896650 w 4225309"/>
              <a:gd name="connsiteY10" fmla="*/ 6 h 298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5309" h="2986903">
                <a:moveTo>
                  <a:pt x="896650" y="6"/>
                </a:moveTo>
                <a:cubicBezTo>
                  <a:pt x="1104783" y="-494"/>
                  <a:pt x="1312053" y="35080"/>
                  <a:pt x="1474675" y="139623"/>
                </a:cubicBezTo>
                <a:cubicBezTo>
                  <a:pt x="1474675" y="139623"/>
                  <a:pt x="2058257" y="299455"/>
                  <a:pt x="2095428" y="1265898"/>
                </a:cubicBezTo>
                <a:cubicBezTo>
                  <a:pt x="2095428" y="1265898"/>
                  <a:pt x="1972762" y="2146842"/>
                  <a:pt x="3035845" y="2280657"/>
                </a:cubicBezTo>
                <a:cubicBezTo>
                  <a:pt x="3035845" y="2280657"/>
                  <a:pt x="4039455" y="2626342"/>
                  <a:pt x="4225309" y="2986900"/>
                </a:cubicBezTo>
                <a:lnTo>
                  <a:pt x="2714" y="2986900"/>
                </a:lnTo>
                <a:cubicBezTo>
                  <a:pt x="2714" y="2989222"/>
                  <a:pt x="7070" y="1890944"/>
                  <a:pt x="1263" y="1066909"/>
                </a:cubicBezTo>
                <a:lnTo>
                  <a:pt x="0" y="921351"/>
                </a:lnTo>
                <a:lnTo>
                  <a:pt x="0" y="168410"/>
                </a:lnTo>
                <a:lnTo>
                  <a:pt x="19718" y="161475"/>
                </a:lnTo>
                <a:cubicBezTo>
                  <a:pt x="144581" y="118678"/>
                  <a:pt x="522012" y="904"/>
                  <a:pt x="896650" y="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: 形状 11"/>
          <p:cNvSpPr/>
          <p:nvPr userDrawn="1"/>
        </p:nvSpPr>
        <p:spPr>
          <a:xfrm rot="5400000" flipV="1">
            <a:off x="10166412" y="2514895"/>
            <a:ext cx="3233854" cy="892098"/>
          </a:xfrm>
          <a:custGeom>
            <a:avLst/>
            <a:gdLst>
              <a:gd name="connsiteX0" fmla="*/ 7144 w 828675"/>
              <a:gd name="connsiteY0" fmla="*/ 219929 h 228600"/>
              <a:gd name="connsiteX1" fmla="*/ 347186 w 828675"/>
              <a:gd name="connsiteY1" fmla="*/ 124679 h 228600"/>
              <a:gd name="connsiteX2" fmla="*/ 487204 w 828675"/>
              <a:gd name="connsiteY2" fmla="*/ 48479 h 228600"/>
              <a:gd name="connsiteX3" fmla="*/ 527209 w 828675"/>
              <a:gd name="connsiteY3" fmla="*/ 23714 h 228600"/>
              <a:gd name="connsiteX4" fmla="*/ 775811 w 828675"/>
              <a:gd name="connsiteY4" fmla="*/ 83722 h 228600"/>
              <a:gd name="connsiteX5" fmla="*/ 820579 w 828675"/>
              <a:gd name="connsiteY5" fmla="*/ 223739 h 228600"/>
              <a:gd name="connsiteX6" fmla="*/ 7144 w 828675"/>
              <a:gd name="connsiteY6" fmla="*/ 219929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8675" h="228600">
                <a:moveTo>
                  <a:pt x="7144" y="219929"/>
                </a:moveTo>
                <a:cubicBezTo>
                  <a:pt x="7144" y="219929"/>
                  <a:pt x="35719" y="112297"/>
                  <a:pt x="347186" y="124679"/>
                </a:cubicBezTo>
                <a:cubicBezTo>
                  <a:pt x="347186" y="124679"/>
                  <a:pt x="431959" y="114202"/>
                  <a:pt x="487204" y="48479"/>
                </a:cubicBezTo>
                <a:cubicBezTo>
                  <a:pt x="497681" y="36097"/>
                  <a:pt x="511969" y="27524"/>
                  <a:pt x="527209" y="23714"/>
                </a:cubicBezTo>
                <a:cubicBezTo>
                  <a:pt x="588169" y="6569"/>
                  <a:pt x="731044" y="-21053"/>
                  <a:pt x="775811" y="83722"/>
                </a:cubicBezTo>
                <a:cubicBezTo>
                  <a:pt x="775811" y="83722"/>
                  <a:pt x="845344" y="138014"/>
                  <a:pt x="820579" y="223739"/>
                </a:cubicBezTo>
                <a:lnTo>
                  <a:pt x="7144" y="2199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hyperlink" Target="https://github.com/waterhorse1/NAC" TargetMode="External"/><Relationship Id="rId2" Type="http://schemas.openxmlformats.org/officeDocument/2006/relationships/vmlDrawing" Target="../drawings/vmlDrawing3.v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" name="think-cell Slide" r:id="rId5" imgW="9525" imgH="9525" progId="TCLayout.ActiveDocument.1">
                  <p:embed/>
                </p:oleObj>
              </mc:Choice>
              <mc:Fallback>
                <p:oleObj name="think-cell Slide" r:id="rId5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86752" y="3416180"/>
            <a:ext cx="10848976" cy="558799"/>
          </a:xfrm>
        </p:spPr>
        <p:txBody>
          <a:bodyPr/>
          <a:lstStyle/>
          <a:p>
            <a:r>
              <a:rPr lang="zh-CN" altLang="en-US" dirty="0"/>
              <a:t>一种求解双人零和博弈的算法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727076" y="2008380"/>
            <a:ext cx="10850562" cy="1040302"/>
          </a:xfrm>
        </p:spPr>
        <p:txBody>
          <a:bodyPr/>
          <a:lstStyle/>
          <a:p>
            <a:r>
              <a:rPr lang="en-US" altLang="zh-CN" sz="5400" dirty="0"/>
              <a:t>Double Oracle </a:t>
            </a:r>
            <a:r>
              <a:rPr lang="zh-CN" altLang="en-US" sz="5400" dirty="0"/>
              <a:t>算法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671196" y="4764853"/>
            <a:ext cx="10848976" cy="296271"/>
          </a:xfrm>
        </p:spPr>
        <p:txBody>
          <a:bodyPr/>
          <a:lstStyle/>
          <a:p>
            <a:r>
              <a:rPr lang="en-US" altLang="zh-CN" sz="1600" dirty="0"/>
              <a:t>2022.3.25</a:t>
            </a:r>
            <a:endParaRPr lang="zh-CN" altLang="en-US" sz="1600" dirty="0"/>
          </a:p>
        </p:txBody>
      </p:sp>
      <p:sp>
        <p:nvSpPr>
          <p:cNvPr id="6" name="文本占位符 10"/>
          <p:cNvSpPr>
            <a:spLocks noGrp="1"/>
          </p:cNvSpPr>
          <p:nvPr/>
        </p:nvSpPr>
        <p:spPr>
          <a:xfrm>
            <a:off x="10030460" y="6356985"/>
            <a:ext cx="1935480" cy="2965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汪永毅</a:t>
            </a: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PSRO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4440" y="1508125"/>
            <a:ext cx="5314950" cy="42976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9130" y="1477010"/>
            <a:ext cx="2095500" cy="4267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11555" y="1430020"/>
            <a:ext cx="1824990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Policy Space </a:t>
            </a:r>
          </a:p>
        </p:txBody>
      </p:sp>
      <p:sp>
        <p:nvSpPr>
          <p:cNvPr id="12" name="矩形 11"/>
          <p:cNvSpPr/>
          <p:nvPr/>
        </p:nvSpPr>
        <p:spPr>
          <a:xfrm>
            <a:off x="1005205" y="1970405"/>
            <a:ext cx="65087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IBR 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030" y="2084070"/>
            <a:ext cx="1943100" cy="27813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03300" y="2804160"/>
            <a:ext cx="80454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InRL 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5030" y="2927350"/>
            <a:ext cx="2007870" cy="2590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003300" y="3742055"/>
            <a:ext cx="65087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rcRect r="67299" b="6373"/>
          <a:stretch>
            <a:fillRect/>
          </a:stretch>
        </p:blipFill>
        <p:spPr>
          <a:xfrm>
            <a:off x="2143125" y="3872230"/>
            <a:ext cx="656590" cy="24257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7330" y="3834130"/>
            <a:ext cx="2240280" cy="30861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996950" y="5024755"/>
            <a:ext cx="80454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150" y="5792470"/>
            <a:ext cx="6092190" cy="3429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0085" y="4300855"/>
            <a:ext cx="1322070" cy="37719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906905" y="2352040"/>
            <a:ext cx="285813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所有对手上一步决策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5" name="矩形 24"/>
          <p:cNvSpPr/>
          <p:nvPr/>
        </p:nvSpPr>
        <p:spPr>
          <a:xfrm>
            <a:off x="1891030" y="3280410"/>
            <a:ext cx="285813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所有对手这一步决策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6" name="矩形 25"/>
          <p:cNvSpPr/>
          <p:nvPr/>
        </p:nvSpPr>
        <p:spPr>
          <a:xfrm>
            <a:off x="1871345" y="4603115"/>
            <a:ext cx="310959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所有对手历史策略的平均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869440" y="6165850"/>
            <a:ext cx="408495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历史策略集下子博弈的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02075" y="4300855"/>
            <a:ext cx="1188720" cy="342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求解</a:t>
            </a:r>
            <a:r>
              <a:rPr lang="en-US" altLang="zh-CN" dirty="0"/>
              <a:t>Meta-strategy——</a:t>
            </a:r>
            <a:r>
              <a:rPr lang="zh-CN" altLang="en-US" dirty="0"/>
              <a:t>为历史策略分配权重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4440" y="1508125"/>
            <a:ext cx="5314950" cy="42976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3385" y="1508125"/>
            <a:ext cx="6073140" cy="41541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本文提出了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PRD(</a:t>
            </a:r>
            <a:r>
              <a:rPr lang="en-US" altLang="zh-CN" sz="20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Projected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Replicator Dynamics)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Replicator Dynamics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，通过演化的方式确定在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Meta-strategy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中，历史上的各策略应当占多少比重。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  <p:sp>
        <p:nvSpPr>
          <p:cNvPr id="5" name="矩形 4"/>
          <p:cNvSpPr/>
          <p:nvPr/>
        </p:nvSpPr>
        <p:spPr>
          <a:xfrm>
            <a:off x="547370" y="2381885"/>
            <a:ext cx="537654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91325" y="4948555"/>
            <a:ext cx="4091940" cy="3467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55930" y="1562100"/>
            <a:ext cx="5376545" cy="11988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Regret Matching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：累计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Regret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值，平均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Hedge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：累计收益，用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得策略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Replicator Dynamics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7370" y="3850640"/>
            <a:ext cx="537654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095" y="1927860"/>
            <a:ext cx="2630805" cy="530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620" y="1834515"/>
            <a:ext cx="3303905" cy="7169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005" y="2458085"/>
            <a:ext cx="8686165" cy="86804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05840" y="1259205"/>
            <a:ext cx="10631170" cy="45231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方便起见，只讨论双方参与的博弈。（多方参与的也可适用：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reward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形式变为张量乘法）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收益矩阵：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复制动态方程：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							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意义：生物学的种群进化（把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A,y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看做环境组成部分，不限制和为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策略分量可以看做种群中的某类基因，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仅有一个基因时解为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型曲线。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也可以把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x,y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看做相互影响的种群（竞争、共生、捕食等）。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解：复制动态方程的解为演化稳定策略（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），意味着种群不再发生进化，基因库达到稳定。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意味着博弈双方策略达到稳定，没有发生改变的动力。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Projected Replicator Dynamics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7370" y="3850640"/>
            <a:ext cx="537654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1475" y="1583690"/>
            <a:ext cx="11633200" cy="4892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Replicator Dynamics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的问题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稳定点？环？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需要一定的探索机制，防止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Meta-strategy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局限于某个极限环中。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（投影）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Projection operator: 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	    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				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为概率单纯形各分量均不小于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的部分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通过投影，防止某些纯策略的概率权重消失，至少为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855" y="3742055"/>
            <a:ext cx="2397760" cy="447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565" y="3697605"/>
            <a:ext cx="2498725" cy="4914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790" y="4522470"/>
            <a:ext cx="7002780" cy="4508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" y="5331460"/>
            <a:ext cx="3917950" cy="3752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5375" y="6009640"/>
            <a:ext cx="2793365" cy="4146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300" y="5311140"/>
            <a:ext cx="1280160" cy="3613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PSRO</a:t>
            </a:r>
            <a:r>
              <a:rPr lang="zh-CN" altLang="en-US" dirty="0"/>
              <a:t>的一种近似实现</a:t>
            </a:r>
            <a:r>
              <a:rPr lang="en-US" altLang="zh-CN" dirty="0"/>
              <a:t>——DCH (Deep Cognitive Hierarchies)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760" y="1057275"/>
            <a:ext cx="5388610" cy="4246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70" y="1287780"/>
            <a:ext cx="4686300" cy="39395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91185" y="5162550"/>
            <a:ext cx="10261600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NK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个完全并行的进程，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为玩家数，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为每个玩家策略空间大小。共享存储。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每个进程维护自己的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Meta-strategy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 policy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每次迭代加载同层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Meta-strategy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，同层及前面层的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 policy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每若干步更新自己的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Meta-strategy, Oracle policy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Joint Policy Correlation——</a:t>
            </a:r>
            <a:r>
              <a:rPr lang="zh-CN" altLang="en-US" dirty="0"/>
              <a:t>衡量独立训练造成的过拟合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13385" y="1130935"/>
            <a:ext cx="6073140" cy="41541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多智能体任务中，独立训练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(InRL)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的效果往往不好。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以双人博弈为例（多人博弈类似），假设两人动作空间大小相同，收益均非负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组实验（图为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组），每组内两人共同学习，学习若干次，得到最终策略。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M[i,j]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中数字为第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组学习得到的玩家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策略，和第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组学习得到的玩家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策略对打得到的两人收益之和。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用对角线元素平均值减去非对角元素平均值，再除以对角线元素平均值。</a:t>
            </a:r>
          </a:p>
        </p:txBody>
      </p:sp>
      <p:sp>
        <p:nvSpPr>
          <p:cNvPr id="5" name="矩形 4"/>
          <p:cNvSpPr/>
          <p:nvPr/>
        </p:nvSpPr>
        <p:spPr>
          <a:xfrm>
            <a:off x="547370" y="2381885"/>
            <a:ext cx="537654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10" y="948690"/>
            <a:ext cx="5490845" cy="42049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0" y="5219700"/>
            <a:ext cx="7303770" cy="16383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805930" y="4974590"/>
            <a:ext cx="233299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https://arxiv.org/pdf/1704.04651.pdf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" y="5394325"/>
            <a:ext cx="2223770" cy="1270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——Leduc Poker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7370" y="2381885"/>
            <a:ext cx="537654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5930" y="1562100"/>
            <a:ext cx="9828530" cy="829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和固定对手（迭代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CFR (Average &amp; Pure)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可剥削度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2063750"/>
            <a:ext cx="5993130" cy="3619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0" y="2842895"/>
            <a:ext cx="10897870" cy="33896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325" y="6095365"/>
            <a:ext cx="3516630" cy="2476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——Leduc Poker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10" y="1191895"/>
            <a:ext cx="9742805" cy="53613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name="think-cell Slide" r:id="rId5" imgW="9525" imgH="9525" progId="TCLayout.ActiveDocument.1">
                  <p:embed/>
                </p:oleObj>
              </mc:Choice>
              <mc:Fallback>
                <p:oleObj name="think-cell Slide" r:id="rId5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86435" y="3416300"/>
            <a:ext cx="10848975" cy="1204595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Xidong Feng, Oliver Slumber, Yaodong Yang, et al. </a:t>
            </a:r>
          </a:p>
          <a:p>
            <a:r>
              <a:rPr lang="en-US" altLang="zh-CN" sz="2400" dirty="0"/>
              <a:t>University College London, Shanghai Jiao Tong University, et, al.</a:t>
            </a:r>
          </a:p>
          <a:p>
            <a:r>
              <a:rPr lang="en-US" altLang="zh-CN" sz="2400" dirty="0"/>
              <a:t>NIPS 2021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727075" y="1859280"/>
            <a:ext cx="10850245" cy="1609725"/>
          </a:xfrm>
        </p:spPr>
        <p:txBody>
          <a:bodyPr/>
          <a:lstStyle/>
          <a:p>
            <a:r>
              <a:rPr lang="en-US" altLang="zh-CN" sz="4400" dirty="0"/>
              <a:t>Neural Auto-Curricula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671196" y="4964878"/>
            <a:ext cx="10848976" cy="296271"/>
          </a:xfrm>
        </p:spPr>
        <p:txBody>
          <a:bodyPr/>
          <a:lstStyle/>
          <a:p>
            <a:r>
              <a:rPr lang="en-US" altLang="zh-CN" sz="1600" dirty="0"/>
              <a:t>2022.5.6</a:t>
            </a:r>
            <a:endParaRPr lang="zh-CN" altLang="en-US" sz="1600" dirty="0"/>
          </a:p>
        </p:txBody>
      </p:sp>
      <p:sp>
        <p:nvSpPr>
          <p:cNvPr id="6" name="文本占位符 10"/>
          <p:cNvSpPr>
            <a:spLocks noGrp="1"/>
          </p:cNvSpPr>
          <p:nvPr/>
        </p:nvSpPr>
        <p:spPr>
          <a:xfrm>
            <a:off x="10030460" y="6356985"/>
            <a:ext cx="1935480" cy="2965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汪永毅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9331FD-DE87-4218-A0A5-FDBD6438CAC1}"/>
              </a:ext>
            </a:extLst>
          </p:cNvPr>
          <p:cNvSpPr txBox="1"/>
          <p:nvPr/>
        </p:nvSpPr>
        <p:spPr>
          <a:xfrm>
            <a:off x="3207759" y="5562845"/>
            <a:ext cx="57758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hlinkClick r:id="rId7"/>
              </a:rPr>
              <a:t>GitHub - waterhorse1/NAC: NeurIPS-2021: Neural Auto-Curricula in Two-Player Zero-Sum Games.</a:t>
            </a:r>
            <a:endParaRPr lang="zh-CN" altLang="en-US" sz="1000" dirty="0"/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摘要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71475" y="1691005"/>
            <a:ext cx="11633200" cy="52622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MARL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训练范式以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PSRO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为代表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历史版本的集合，按某个分布（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Meta-distribution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）从中抽样得到对手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针对如此分布的对手给出策略（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Best Response Oracle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传统方法选择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Meta-distribution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的方法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基于人类经验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博弈论知识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能否仅通过和游戏环境交互，自动学习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Meta-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distribution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？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Neural Auto-Curricula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本文提出的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框架解决了在双人零和博弈中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自动发现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Meta-distribution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的方法。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/>
          <a:srcRect r="1225"/>
          <a:stretch/>
        </p:blipFill>
        <p:spPr>
          <a:xfrm>
            <a:off x="6360795" y="2976245"/>
            <a:ext cx="4764405" cy="36614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为什么讲</a:t>
            </a:r>
            <a:r>
              <a:rPr lang="en-US" altLang="zh-CN" dirty="0"/>
              <a:t>Double Oracle</a:t>
            </a:r>
            <a:r>
              <a:rPr lang="zh-CN" altLang="en-US" dirty="0"/>
              <a:t>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71475" y="1583690"/>
            <a:ext cx="11633200" cy="45231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Fictitious Self-play, Regret Matching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等地位类似，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是一种基于博弈论均衡概念的多智能体游戏求解范式。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有一些变种发展，可用于非完美信息扩展式博弈：比如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PSRO(Policy Space Response Oracles) (Deepmind, 2016)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系列：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PSRO Rectified Nash Response(2019), Alpha-PSRO(2019)</a:t>
            </a:r>
          </a:p>
          <a:p>
            <a:pPr indent="0">
              <a:lnSpc>
                <a:spcPct val="120000"/>
              </a:lnSpc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Double Oracle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作为一种博弈求解范式，可以自然地与当下流行的方法结合。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Best Response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可以采用强化学习、监督学习等方法近似。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求解子博弈的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均衡也可采用近似算法。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 Neural Auto-curricula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NIPS 2021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）论文提出的依据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交互数据，自动设计多智能体学习范式的方法以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FP, DO, PSRO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baseline.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本文使用的符号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71475" y="1691005"/>
            <a:ext cx="11633200" cy="41541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博弈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G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从分布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P(G)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中采样得到（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即发牌的上帝）。策略表示为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策略的收益矩阵为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时刻元博弈收益矩阵为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，策略集合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Meta-Solver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为一个神经网络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，根据元博弈的收益矩阵，选择一个历史策略的分布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Best Response Oracle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优化目标：使偏离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Meta-distribution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混合策略的收益最小（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exploitability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2220" t="15598"/>
          <a:stretch>
            <a:fillRect/>
          </a:stretch>
        </p:blipFill>
        <p:spPr>
          <a:xfrm>
            <a:off x="7840980" y="1802130"/>
            <a:ext cx="2273300" cy="313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070" y="2509520"/>
            <a:ext cx="1271905" cy="3460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410" y="3249295"/>
            <a:ext cx="3739515" cy="3873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980" y="3249295"/>
            <a:ext cx="427990" cy="3594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975" y="3958590"/>
            <a:ext cx="2007870" cy="3155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9090" y="2308225"/>
            <a:ext cx="3783965" cy="7480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8990" y="4516120"/>
            <a:ext cx="3375660" cy="7200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6380" y="5791835"/>
            <a:ext cx="6404610" cy="9258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算法流程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05" y="1250315"/>
            <a:ext cx="9829165" cy="51968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算法流程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3741" t="3543" r="3295" b="28996"/>
          <a:stretch>
            <a:fillRect/>
          </a:stretch>
        </p:blipFill>
        <p:spPr>
          <a:xfrm>
            <a:off x="1461770" y="1343660"/>
            <a:ext cx="9137650" cy="350583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79400" y="4893310"/>
            <a:ext cx="11633200" cy="11988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初始随机策略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→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{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[meta-solver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计算分布，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best response oracle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发现新策略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] →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用新策略扩展元博弈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  <a:r>
              <a:rPr lang="en-US" altLang="zh-CN" sz="20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→  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exploitability →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反向传播梯度最小化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exploitability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81000" y="1602105"/>
            <a:ext cx="11633200" cy="4892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Objective: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meta-solver f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求得，</a:t>
            </a:r>
            <a:r>
              <a:rPr lang="el-GR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Φ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best response oracle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得到，均依赖于网络参数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	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130" y="1414145"/>
            <a:ext cx="6404610" cy="9258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475" y="2647950"/>
            <a:ext cx="6572250" cy="4876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320" y="3552825"/>
            <a:ext cx="9052560" cy="21983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1005" y="3400425"/>
            <a:ext cx="1461770" cy="215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Meta Solver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85445" y="1375410"/>
            <a:ext cx="11633200" cy="52622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</a:t>
            </a:r>
            <a:r>
              <a:rPr lang="en-US" altLang="zh-CN" sz="2000" baseline="-25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时刻，大小为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t*t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meta-game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收益矩阵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</a:t>
            </a:r>
            <a:r>
              <a:rPr lang="en-US" altLang="zh-CN" sz="2000" baseline="-25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映射为行策略上的概率分布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π</a:t>
            </a:r>
            <a:r>
              <a:rPr lang="en-US" altLang="zh-CN" sz="2000" baseline="-25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</a:t>
            </a:r>
            <a:r>
              <a:rPr lang="en-US" altLang="zh-CN" sz="2000" baseline="-25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性质（借助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PointNet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论文思想实现）：</a:t>
            </a:r>
          </a:p>
          <a:p>
            <a:pPr>
              <a:lnSpc>
                <a:spcPct val="120000"/>
              </a:lnSpc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能够处理不同大小的收益矩阵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</a:t>
            </a:r>
            <a:r>
              <a:rPr lang="en-US" altLang="zh-CN" sz="2000" baseline="-25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，因为每步迭代增加新的策略，收益矩阵会多一行一列</a:t>
            </a:r>
          </a:p>
          <a:p>
            <a:pPr>
              <a:lnSpc>
                <a:spcPct val="120000"/>
              </a:lnSpc>
            </a:pP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交换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</a:t>
            </a:r>
            <a:r>
              <a:rPr lang="en-US" altLang="zh-CN" sz="2000" baseline="-25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的行，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</a:t>
            </a:r>
            <a:r>
              <a:rPr lang="en-US" altLang="zh-CN" sz="2000" baseline="-25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相应位置的值也交换</a:t>
            </a:r>
          </a:p>
          <a:p>
            <a:pPr>
              <a:lnSpc>
                <a:spcPct val="12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对每行独立使用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MLP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，参数共享</a:t>
            </a:r>
          </a:p>
          <a:p>
            <a:pPr>
              <a:lnSpc>
                <a:spcPct val="120000"/>
              </a:lnSpc>
            </a:pP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交换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</a:t>
            </a:r>
            <a:r>
              <a:rPr lang="en-US" altLang="zh-CN" sz="2000" baseline="-25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的列，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</a:t>
            </a:r>
            <a:r>
              <a:rPr lang="en-US" altLang="zh-CN" sz="2000" baseline="-25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输出不变</a:t>
            </a:r>
          </a:p>
          <a:p>
            <a:pPr>
              <a:lnSpc>
                <a:spcPct val="12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使用对称的函数（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MAX, AVG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等）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165" y="2010410"/>
            <a:ext cx="1998980" cy="4552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en-US" altLang="zh-CN" dirty="0"/>
              <a:t>Meta Solver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478" y="1027319"/>
            <a:ext cx="7617460" cy="1647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791" y="2949892"/>
            <a:ext cx="7696835" cy="16935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394" y="4888119"/>
            <a:ext cx="7823200" cy="16287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147357-3F3E-4AE0-AF81-FD486807DD61}"/>
              </a:ext>
            </a:extLst>
          </p:cNvPr>
          <p:cNvSpPr/>
          <p:nvPr/>
        </p:nvSpPr>
        <p:spPr>
          <a:xfrm>
            <a:off x="230114" y="1375410"/>
            <a:ext cx="3911936" cy="53857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Fig6: 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的收益矩阵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→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各行参数共享的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MLP]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→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*N*64</a:t>
            </a: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→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[Column Mean Pooling]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→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*64</a:t>
            </a: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→使用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Mean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聚合各行得到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维全局特征，与各行的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维特征分别连接：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*128</a:t>
            </a: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→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各行参数共享的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MLP]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→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N*1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meta distribution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Fig7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：使用了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Conv1d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，放弃了列交换不变性，实验发现这样效果更好。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Fig8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：先使用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提取出各行特征向量，再使用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聚集各行特征，得到全局特征。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放弃了行与输出同时交换的特性以及列交换不变性。（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RNN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输出和顺序高度相关）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最终版本使用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Fig8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Best Response Oracle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256777" y="2366968"/>
            <a:ext cx="7676856" cy="4303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Meta-distribution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（历史对手的分布），</a:t>
            </a:r>
            <a:r>
              <a:rPr lang="el-GR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Φ</a:t>
            </a:r>
            <a:r>
              <a:rPr lang="en-US" altLang="zh-CN" sz="2000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对此取最优对策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4EECA1-5137-49AB-9284-CD9C7073A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28" y="1283100"/>
            <a:ext cx="4848225" cy="10096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8712AC-8D55-4499-9C64-7FAE9DA9E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209" y="1286315"/>
            <a:ext cx="4581525" cy="10382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531D143-24DE-467A-9367-E9E6AD2E7DE0}"/>
              </a:ext>
            </a:extLst>
          </p:cNvPr>
          <p:cNvSpPr/>
          <p:nvPr/>
        </p:nvSpPr>
        <p:spPr>
          <a:xfrm>
            <a:off x="763780" y="3319278"/>
            <a:ext cx="10599164" cy="26463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文中实现了两种求解方式：基于梯度下降的、基于强化学习的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的：使用了隐式梯度方法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论文</a:t>
            </a:r>
            <a:r>
              <a:rPr lang="en-US" altLang="zh-CN" sz="2000" dirty="0"/>
              <a:t>Meta-Learning with Implicit Gradients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优化时序上的反向传播过程，没有取得好的效果。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的方法不需要收益函数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可微，计算策略价值的估计使用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DiCE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estimator</a:t>
            </a:r>
            <a:endParaRPr lang="it-IT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it-IT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CB6EF76-9885-4D11-ACA2-D6AF66B92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196" y="4396760"/>
            <a:ext cx="2409444" cy="491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497B5E-058C-4BE9-826B-79A252959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901" y="5696917"/>
            <a:ext cx="6866504" cy="66877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参数优化方法</a:t>
            </a:r>
            <a:r>
              <a:rPr lang="en-US" altLang="zh-CN" dirty="0"/>
              <a:t>——Evolutionary Strategies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531D143-24DE-467A-9367-E9E6AD2E7DE0}"/>
              </a:ext>
            </a:extLst>
          </p:cNvPr>
          <p:cNvSpPr/>
          <p:nvPr/>
        </p:nvSpPr>
        <p:spPr>
          <a:xfrm>
            <a:off x="669924" y="1395228"/>
            <a:ext cx="10599164" cy="15383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使用了爬山法的思想，以当前参数为中心，从正态分布中采样一些向量，按照向量终点处目标值的优劣，决定当前参数往各个方向移动的距离。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（不同于直接微分求解梯度确定移动方向的梯度下降算法，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把优化目标看做黑箱）</a:t>
            </a:r>
            <a:endParaRPr lang="it-IT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B2DF51-D52D-418D-A7C7-12AB5F722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04"/>
          <a:stretch/>
        </p:blipFill>
        <p:spPr>
          <a:xfrm>
            <a:off x="1976437" y="3718934"/>
            <a:ext cx="8420286" cy="7233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7730C9-C192-4925-90B7-C2FA7085A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993" y="4727286"/>
            <a:ext cx="5915025" cy="676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4502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531D143-24DE-467A-9367-E9E6AD2E7DE0}"/>
              </a:ext>
            </a:extLst>
          </p:cNvPr>
          <p:cNvSpPr/>
          <p:nvPr/>
        </p:nvSpPr>
        <p:spPr>
          <a:xfrm>
            <a:off x="669924" y="1395228"/>
            <a:ext cx="10599164" cy="486235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个零和博弈用作测试：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 err="1"/>
              <a:t>GoS</a:t>
            </a:r>
            <a:r>
              <a:rPr lang="en-US" altLang="zh-CN" sz="2000" dirty="0"/>
              <a:t> (Games of Skill</a:t>
            </a:r>
            <a:r>
              <a:rPr lang="zh-CN" altLang="en-US" sz="2000" dirty="0"/>
              <a:t>，采样产生的矩阵博弈</a:t>
            </a:r>
            <a:r>
              <a:rPr lang="en-US" altLang="zh-CN" sz="2000" dirty="0"/>
              <a:t>)</a:t>
            </a:r>
            <a:r>
              <a:rPr lang="zh-CN" altLang="en-US" sz="2000" dirty="0"/>
              <a:t>：</a:t>
            </a:r>
            <a:r>
              <a:rPr lang="en-US" altLang="zh-CN" sz="2000" dirty="0"/>
              <a:t>GD oracle</a:t>
            </a:r>
          </a:p>
          <a:p>
            <a:pPr>
              <a:lnSpc>
                <a:spcPct val="120000"/>
              </a:lnSpc>
            </a:pP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en-US" altLang="zh-CN" sz="2000" dirty="0"/>
              <a:t>Differentiable Lotto</a:t>
            </a:r>
            <a:r>
              <a:rPr lang="zh-CN" altLang="en-US" sz="2000" dirty="0"/>
              <a:t>（连续博弈）：</a:t>
            </a:r>
            <a:r>
              <a:rPr lang="en-US" altLang="zh-CN" sz="2000" dirty="0"/>
              <a:t>GD oracle</a:t>
            </a:r>
          </a:p>
          <a:p>
            <a:pPr>
              <a:lnSpc>
                <a:spcPct val="120000"/>
              </a:lnSpc>
            </a:pP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en-US" altLang="zh-CN" sz="2000" dirty="0"/>
              <a:t>2D-RPS</a:t>
            </a:r>
            <a:r>
              <a:rPr lang="zh-CN" altLang="en-US" sz="2000" dirty="0"/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GD oracle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/>
              <a:t>IMP</a:t>
            </a:r>
            <a:r>
              <a:rPr lang="zh-CN" altLang="en-US" sz="2000" dirty="0"/>
              <a:t> </a:t>
            </a:r>
            <a:r>
              <a:rPr lang="en-US" altLang="zh-CN" sz="2000" dirty="0"/>
              <a:t>(iterated matching pennies)</a:t>
            </a:r>
            <a:r>
              <a:rPr lang="zh-CN" altLang="en-US" sz="2000" dirty="0"/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 oracle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/>
              <a:t>Kuhn Poker</a:t>
            </a:r>
            <a:r>
              <a:rPr lang="zh-CN" altLang="en-US" sz="2000" dirty="0"/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a</a:t>
            </a:r>
            <a:r>
              <a:rPr lang="en-US" altLang="zh-CN" sz="2000" dirty="0"/>
              <a:t>pproximate tabular oracles, 1 exact tabular oracle, 1 PPO oracle 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基准算法：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PSRO, PSRO Uniform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PSRO-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rN</a:t>
            </a:r>
            <a:endParaRPr lang="it-IT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9942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性能实验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29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36F169-7760-4100-84C2-D4C468BE5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967" y="1123050"/>
            <a:ext cx="9346475" cy="54188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9844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Double Oracle</a:t>
            </a:r>
            <a:r>
              <a:rPr lang="zh-CN" altLang="en-US" dirty="0"/>
              <a:t>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69925" y="1236980"/>
            <a:ext cx="11238865" cy="15684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选择一个子博弈开始。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对当前子博弈，求解其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博弈双方分别对子博弈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均衡策略取最优对策（纯策略），用最优对策扩展子博弈动作空间。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不断重复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直至无新的纯策略可添加，此时获得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3310255"/>
            <a:ext cx="10883900" cy="29616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34590" y="6308725"/>
            <a:ext cx="69145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通过不断扩大子博弈，渐进式求解双人零和矩阵博弈的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Nash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均衡。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策略可视化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30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F538D0-9156-438E-991C-595D46498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687" y="1105694"/>
            <a:ext cx="9286875" cy="50577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5679D77-C0E3-48CC-B7DA-23ADCFA61C41}"/>
              </a:ext>
            </a:extLst>
          </p:cNvPr>
          <p:cNvSpPr/>
          <p:nvPr/>
        </p:nvSpPr>
        <p:spPr>
          <a:xfrm>
            <a:off x="418012" y="1395228"/>
            <a:ext cx="2416628" cy="44930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仿照石头剪刀布构造的博弈，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个策略循环克制。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红色越深，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Meta distribution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概率密度越高。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蓝星是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 Oracle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中央是均衡解。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的探索更成功。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1702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消融实验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31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088C85-4AE3-418F-8441-890222794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52" b="55430"/>
          <a:stretch/>
        </p:blipFill>
        <p:spPr>
          <a:xfrm>
            <a:off x="1229269" y="1641329"/>
            <a:ext cx="8644890" cy="269911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68177DD-99F0-42F1-A256-765EBC05AB84}"/>
              </a:ext>
            </a:extLst>
          </p:cNvPr>
          <p:cNvSpPr/>
          <p:nvPr/>
        </p:nvSpPr>
        <p:spPr>
          <a:xfrm>
            <a:off x="2122714" y="4529585"/>
            <a:ext cx="9601200" cy="116903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去掉模型各部分对结果影响；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改变历史策略窗口长度对结果的影响。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856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泛化实验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8177DD-99F0-42F1-A256-765EBC05AB84}"/>
              </a:ext>
            </a:extLst>
          </p:cNvPr>
          <p:cNvSpPr/>
          <p:nvPr/>
        </p:nvSpPr>
        <p:spPr>
          <a:xfrm>
            <a:off x="899410" y="4955879"/>
            <a:ext cx="10172065" cy="116903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Kuhn Poker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上学到的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Meta-distribution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AlphaStar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上测试，优于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PSRO(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GoS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上训练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Meta-distribution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，改变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GoS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博弈矩阵维度后测试，优于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PSRO(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6D8107-654B-4E65-815A-BCE3BAFDB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52" y="1220833"/>
            <a:ext cx="9144000" cy="3619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311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Double Oracle</a:t>
            </a:r>
            <a:r>
              <a:rPr lang="zh-CN" altLang="en-US" dirty="0"/>
              <a:t>算法（石头剪刀布的例子）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47345" y="1236980"/>
            <a:ext cx="6219190" cy="56311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刚开始只允许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1,2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Rock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1*1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的子博弈中，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&lt;R,R&gt;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均衡的最优对策为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&lt;P,P&gt;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P,P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分别加到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的允许动作空间中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现在允许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Rock, Paper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2*2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的子博弈中，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&lt;P,P&gt;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均衡的最优对策为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&lt;S,S&gt;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S,S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分别加到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的允许动作空间中</a:t>
            </a:r>
          </a:p>
          <a:p>
            <a:pPr indent="0">
              <a:lnSpc>
                <a:spcPct val="120000"/>
              </a:lnSpc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现在允许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Rock, Paper, Scissor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3*3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的子博弈中，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均衡为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&lt;1/3R+1/3P+1/3S, 1/3R+1/3P+1/3S&gt;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均衡的最优对策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R,P,S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均在双方动作空间中，因此算法停止，输出上述均衡策略</a:t>
            </a: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792595" y="1344295"/>
            <a:ext cx="5116195" cy="47675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占位符 10"/>
          <p:cNvSpPr>
            <a:spLocks noGrp="1"/>
          </p:cNvSpPr>
          <p:nvPr/>
        </p:nvSpPr>
        <p:spPr>
          <a:xfrm>
            <a:off x="8545830" y="6050280"/>
            <a:ext cx="1935480" cy="2965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1</a:t>
            </a:r>
            <a:r>
              <a:rPr lang="zh-CN" altLang="en-US" sz="1600" dirty="0"/>
              <a:t>的收益矩阵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Double Oracle</a:t>
            </a:r>
            <a:r>
              <a:rPr lang="zh-CN" altLang="en-US" dirty="0"/>
              <a:t>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71475" y="1583690"/>
            <a:ext cx="11876405" cy="4892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为什么叫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Double Oracle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双方均对上一步得到的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均衡策略取最优对策，最优对策被认为是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给出的。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为什么不直接求解完整博弈的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均衡，而要分步求解，这不是更复杂吗？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对于包含全部可行动作空间的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均衡，这样做确实更复杂（比如石头剪刀布）。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对于其他情况，这样做只需要求解多个小规模子博弈的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均衡。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FSP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的联系和区别？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FSP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根据对手历史决策的平均策略取最优对策，来更新自己的策略。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DO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根据历史上所有的策略取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均衡，再对对手的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均衡策略取最优对策。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RM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根据自身历史决策，累计每次决策的后悔值形成自身策略。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FSP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都是近似算法，而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本身是精确算法。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Double Oracle</a:t>
            </a:r>
            <a:r>
              <a:rPr lang="zh-CN" altLang="en-US" dirty="0"/>
              <a:t>算法（扩展形式）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71475" y="1583690"/>
            <a:ext cx="11633200" cy="23069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玩家的动作空间变为博弈树上的历史动作序列（仅包含自己决策的那部分）。</a:t>
            </a:r>
          </a:p>
          <a:p>
            <a:pPr indent="0">
              <a:lnSpc>
                <a:spcPct val="120000"/>
              </a:lnSpc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因为直接添加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均衡的最优对策（序列）可能导致博弈在树的非叶子节点终止，因此需要为这些中间节点作为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临时叶子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人为添加价值，添加的价值应当是该节点处决策者收益的下界。</a:t>
            </a:r>
          </a:p>
          <a:p>
            <a:pPr indent="0">
              <a:lnSpc>
                <a:spcPct val="120000"/>
              </a:lnSpc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其余操作同矩阵博弈的求解。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230" y="3890010"/>
            <a:ext cx="7206615" cy="27692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" name="think-cell Slide" r:id="rId5" imgW="9525" imgH="9525" progId="TCLayout.ActiveDocument.1">
                  <p:embed/>
                </p:oleObj>
              </mc:Choice>
              <mc:Fallback>
                <p:oleObj name="think-cell Slide" r:id="rId5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86435" y="3416300"/>
            <a:ext cx="10848975" cy="1204595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Marc Lanctot, et al. </a:t>
            </a:r>
          </a:p>
          <a:p>
            <a:r>
              <a:rPr lang="en-US" altLang="zh-CN" sz="2400" dirty="0"/>
              <a:t>DeepMind</a:t>
            </a:r>
          </a:p>
          <a:p>
            <a:r>
              <a:rPr lang="en-US" altLang="zh-CN" sz="2400" dirty="0"/>
              <a:t>NIPS 2017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727075" y="1859280"/>
            <a:ext cx="10850245" cy="1609725"/>
          </a:xfrm>
        </p:spPr>
        <p:txBody>
          <a:bodyPr/>
          <a:lstStyle/>
          <a:p>
            <a:r>
              <a:rPr lang="en-US" altLang="zh-CN" sz="4400" dirty="0"/>
              <a:t>A Unified Game-Theoretic Approach to Multiagent Reinforcement Learning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671196" y="4964878"/>
            <a:ext cx="10848976" cy="296271"/>
          </a:xfrm>
        </p:spPr>
        <p:txBody>
          <a:bodyPr/>
          <a:lstStyle/>
          <a:p>
            <a:r>
              <a:rPr lang="en-US" altLang="zh-CN" sz="1600" dirty="0"/>
              <a:t>2022.4.15</a:t>
            </a:r>
            <a:endParaRPr lang="zh-CN" altLang="en-US" sz="1600" dirty="0"/>
          </a:p>
        </p:txBody>
      </p:sp>
      <p:sp>
        <p:nvSpPr>
          <p:cNvPr id="6" name="文本占位符 10"/>
          <p:cNvSpPr>
            <a:spLocks noGrp="1"/>
          </p:cNvSpPr>
          <p:nvPr/>
        </p:nvSpPr>
        <p:spPr>
          <a:xfrm>
            <a:off x="10030460" y="6356985"/>
            <a:ext cx="1935480" cy="2965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汪永毅</a:t>
            </a: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本文工作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71475" y="1691005"/>
            <a:ext cx="11633200" cy="52622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泛化了之前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IBR(Iterated Best Response), DO(Double Oracle), FP(Fictitious Play)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等方法，提出了一种通用的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MARL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PSRO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IBR, DO, FP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流程上类似，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PSRO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将它们的共性抽离出来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提出了一种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PSRO(Policy Space Response Oracle)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下的具体算法实现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DCH(Deep Cognitive Hierarchies)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，并通过两个部分可观测游戏上的实验验证了其效果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提出一种新的度量：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Joint-policy correlation,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用于度量多智能体独立强化学习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(InRL)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中的过拟合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InRL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训练不稳定：某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决策会导致其他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环境发生变化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部分观测情况下，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可能会获得虚拟奖励，即与本身决策无关的奖励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多智能体独立训练学出来的解对其他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的行为有较强的依赖</a:t>
            </a:r>
          </a:p>
          <a:p>
            <a:pPr indent="0">
              <a:lnSpc>
                <a:spcPct val="120000"/>
              </a:lnSpc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71475" y="1412875"/>
            <a:ext cx="11633200" cy="26765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FSP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根据对手历史决策的平均策略取最优对策，来更新自己的策略。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根据历史上所有的策略取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均衡，再对对手的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均衡策略取最优对策。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根据自身历史决策，累计每次决策的后悔值形成自身策略。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根据对手的上一次决策取最优对策，来更新自己的策略。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InRL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根据对手这一次决策来优化。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1475" y="3735070"/>
            <a:ext cx="11633200" cy="30460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共性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每步迭代都是对历史的总结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对手的平均、历史策略集的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、自己的决策历史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meta-strategy σ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：对之前博弈历史的认识，是一个联合策略集上的分布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根据历史，通过某种方法产生新的策略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——BR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、后悔值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产生新的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policy 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：根据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meta-strategy σ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得到的对策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由此产生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PSRO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2106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768,&quot;width&quot;:8370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768,&quot;width&quot;:8370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766,&quot;width&quot;:759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63E61"/>
      </a:accent1>
      <a:accent2>
        <a:srgbClr val="FFBC00"/>
      </a:accent2>
      <a:accent3>
        <a:srgbClr val="989E9D"/>
      </a:accent3>
      <a:accent4>
        <a:srgbClr val="787A7D"/>
      </a:accent4>
      <a:accent5>
        <a:srgbClr val="676768"/>
      </a:accent5>
      <a:accent6>
        <a:srgbClr val="555658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63E61"/>
    </a:accent1>
    <a:accent2>
      <a:srgbClr val="FFBC00"/>
    </a:accent2>
    <a:accent3>
      <a:srgbClr val="989E9D"/>
    </a:accent3>
    <a:accent4>
      <a:srgbClr val="787A7D"/>
    </a:accent4>
    <a:accent5>
      <a:srgbClr val="676768"/>
    </a:accent5>
    <a:accent6>
      <a:srgbClr val="555658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63E61"/>
    </a:accent1>
    <a:accent2>
      <a:srgbClr val="FFBC00"/>
    </a:accent2>
    <a:accent3>
      <a:srgbClr val="989E9D"/>
    </a:accent3>
    <a:accent4>
      <a:srgbClr val="787A7D"/>
    </a:accent4>
    <a:accent5>
      <a:srgbClr val="676768"/>
    </a:accent5>
    <a:accent6>
      <a:srgbClr val="555658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63E61"/>
    </a:accent1>
    <a:accent2>
      <a:srgbClr val="FFBC00"/>
    </a:accent2>
    <a:accent3>
      <a:srgbClr val="989E9D"/>
    </a:accent3>
    <a:accent4>
      <a:srgbClr val="787A7D"/>
    </a:accent4>
    <a:accent5>
      <a:srgbClr val="676768"/>
    </a:accent5>
    <a:accent6>
      <a:srgbClr val="555658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478</TotalTime>
  <Words>2585</Words>
  <Application>Microsoft Office PowerPoint</Application>
  <PresentationFormat>宽屏</PresentationFormat>
  <Paragraphs>306</Paragraphs>
  <Slides>32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微软雅黑</vt:lpstr>
      <vt:lpstr>Arial</vt:lpstr>
      <vt:lpstr>Calibri</vt:lpstr>
      <vt:lpstr>主题5</vt:lpstr>
      <vt:lpstr>think-cell Slide</vt:lpstr>
      <vt:lpstr>Double Oracle 算法</vt:lpstr>
      <vt:lpstr>为什么讲Double Oracle算法</vt:lpstr>
      <vt:lpstr>Double Oracle算法</vt:lpstr>
      <vt:lpstr>Double Oracle算法（石头剪刀布的例子）</vt:lpstr>
      <vt:lpstr>Double Oracle算法</vt:lpstr>
      <vt:lpstr>Double Oracle算法（扩展形式）</vt:lpstr>
      <vt:lpstr>A Unified Game-Theoretic Approach to Multiagent Reinforcement Learning</vt:lpstr>
      <vt:lpstr>本文工作</vt:lpstr>
      <vt:lpstr>回顾</vt:lpstr>
      <vt:lpstr>PSRO</vt:lpstr>
      <vt:lpstr>求解Meta-strategy——为历史策略分配权重</vt:lpstr>
      <vt:lpstr>Replicator Dynamics</vt:lpstr>
      <vt:lpstr>Projected Replicator Dynamics</vt:lpstr>
      <vt:lpstr>PSRO的一种近似实现——DCH (Deep Cognitive Hierarchies)</vt:lpstr>
      <vt:lpstr>Joint Policy Correlation——衡量独立训练造成的过拟合</vt:lpstr>
      <vt:lpstr>实验——Leduc Poker</vt:lpstr>
      <vt:lpstr>实验——Leduc Poker</vt:lpstr>
      <vt:lpstr>Neural Auto-Curricula</vt:lpstr>
      <vt:lpstr> 摘要</vt:lpstr>
      <vt:lpstr>本文使用的符号</vt:lpstr>
      <vt:lpstr> 算法流程</vt:lpstr>
      <vt:lpstr> 算法流程</vt:lpstr>
      <vt:lpstr>优化目标</vt:lpstr>
      <vt:lpstr>Meta Solver</vt:lpstr>
      <vt:lpstr> Meta Solver</vt:lpstr>
      <vt:lpstr>Best Response Oracle</vt:lpstr>
      <vt:lpstr>参数优化方法——Evolutionary Strategies</vt:lpstr>
      <vt:lpstr>实验</vt:lpstr>
      <vt:lpstr>性能实验</vt:lpstr>
      <vt:lpstr>策略可视化</vt:lpstr>
      <vt:lpstr>消融实验</vt:lpstr>
      <vt:lpstr>泛化实验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Wang Yongyi</cp:lastModifiedBy>
  <cp:revision>594</cp:revision>
  <cp:lastPrinted>2018-08-02T16:00:00Z</cp:lastPrinted>
  <dcterms:created xsi:type="dcterms:W3CDTF">2018-08-02T16:00:00Z</dcterms:created>
  <dcterms:modified xsi:type="dcterms:W3CDTF">2022-05-05T16:27:25Z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CV">
    <vt:lpwstr>1665850F70D5481ABEEDAAB2082C48FF</vt:lpwstr>
  </property>
  <property fmtid="{D5CDD505-2E9C-101B-9397-08002B2CF9AE}" pid="4" name="KSOProductBuildVer">
    <vt:lpwstr>2052-11.1.0.11365</vt:lpwstr>
  </property>
</Properties>
</file>